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4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96" r:id="rId3"/>
    <p:sldMasterId id="2147483710" r:id="rId4"/>
    <p:sldMasterId id="2147483722" r:id="rId5"/>
    <p:sldMasterId id="2147483746" r:id="rId6"/>
  </p:sldMasterIdLst>
  <p:notesMasterIdLst>
    <p:notesMasterId r:id="rId26"/>
  </p:notesMasterIdLst>
  <p:sldIdLst>
    <p:sldId id="468" r:id="rId7"/>
    <p:sldId id="337" r:id="rId8"/>
    <p:sldId id="511" r:id="rId9"/>
    <p:sldId id="446" r:id="rId10"/>
    <p:sldId id="447" r:id="rId11"/>
    <p:sldId id="357" r:id="rId12"/>
    <p:sldId id="409" r:id="rId13"/>
    <p:sldId id="448" r:id="rId14"/>
    <p:sldId id="410" r:id="rId15"/>
    <p:sldId id="512" r:id="rId16"/>
    <p:sldId id="412" r:id="rId17"/>
    <p:sldId id="459" r:id="rId18"/>
    <p:sldId id="450" r:id="rId19"/>
    <p:sldId id="460" r:id="rId20"/>
    <p:sldId id="461" r:id="rId21"/>
    <p:sldId id="462" r:id="rId22"/>
    <p:sldId id="465" r:id="rId23"/>
    <p:sldId id="358" r:id="rId24"/>
    <p:sldId id="336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1" autoAdjust="0"/>
    <p:restoredTop sz="94660"/>
  </p:normalViewPr>
  <p:slideViewPr>
    <p:cSldViewPr snapToGrid="0" snapToObjects="1">
      <p:cViewPr>
        <p:scale>
          <a:sx n="90" d="100"/>
          <a:sy n="90" d="100"/>
        </p:scale>
        <p:origin x="-2624" y="-1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EF18-EF63-CA4C-A26C-1313F43097FA}" type="datetimeFigureOut">
              <a:rPr lang="en-US" smtClean="0"/>
              <a:t>9/19/13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26CE9-6CAD-4E4A-A0FA-218789BD6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-Distance: 250 pc</a:t>
            </a:r>
          </a:p>
          <a:p>
            <a:r>
              <a:rPr lang="en-US" dirty="0" smtClean="0"/>
              <a:t>-Mass:</a:t>
            </a:r>
            <a:r>
              <a:rPr lang="en-US" baseline="0" dirty="0" smtClean="0"/>
              <a:t> 250 solar masses</a:t>
            </a:r>
          </a:p>
          <a:p>
            <a:r>
              <a:rPr lang="en-US" baseline="0" dirty="0" smtClean="0"/>
              <a:t>-Length ~10 pc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538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4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9328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9067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9/19/13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5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9/19/13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6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9/19/13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6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9/19/13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46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9/19/13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95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9/19/13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72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9/19/13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56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9/19/13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44289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9/19/13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989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9/19/13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89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9/19/13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1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64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128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3519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14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931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142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50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44137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290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801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508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472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292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541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192837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54495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859137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878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774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067851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7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04468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939359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46468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7718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190622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03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285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993771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0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601310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344942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114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408158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150436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888561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110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89263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0690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4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804295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7722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1664935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9632888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8499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31763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0855684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04475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8509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3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Thursday, September 19,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19205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Thursday, September 19, 2013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287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9/19/13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63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aramond"/>
          <a:ea typeface="+mj-ea"/>
          <a:cs typeface="Garamon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aramond"/>
          <a:ea typeface="+mn-ea"/>
          <a:cs typeface="Garamon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aramond"/>
          <a:ea typeface="+mn-ea"/>
          <a:cs typeface="Garamon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aramond"/>
          <a:ea typeface="+mn-ea"/>
          <a:cs typeface="Garamon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aramond"/>
          <a:ea typeface="+mn-ea"/>
          <a:cs typeface="Garamon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aramond"/>
          <a:ea typeface="+mn-ea"/>
          <a:cs typeface="Garamon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1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Thursday, September 19, 2013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075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Thursday, September 19, 2013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01257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Thursday, September 19, 2013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152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jpg"/><Relationship Id="rId13" Type="http://schemas.openxmlformats.org/officeDocument/2006/relationships/image" Target="../media/image25.png"/><Relationship Id="rId14" Type="http://schemas.openxmlformats.org/officeDocument/2006/relationships/image" Target="../media/image26.jpeg"/><Relationship Id="rId15" Type="http://schemas.openxmlformats.org/officeDocument/2006/relationships/image" Target="../media/image27.jpg"/><Relationship Id="rId16" Type="http://schemas.openxmlformats.org/officeDocument/2006/relationships/image" Target="../media/image28.jpg"/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gif"/><Relationship Id="rId7" Type="http://schemas.openxmlformats.org/officeDocument/2006/relationships/image" Target="../media/image19.gif"/><Relationship Id="rId8" Type="http://schemas.openxmlformats.org/officeDocument/2006/relationships/image" Target="../media/image20.gif"/><Relationship Id="rId9" Type="http://schemas.openxmlformats.org/officeDocument/2006/relationships/image" Target="../media/image21.png"/><Relationship Id="rId10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3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adsabs.harvard.edu/abs/2013ApJ...768..159H" TargetMode="External"/><Relationship Id="rId4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33646"/>
            <a:ext cx="9144000" cy="1927225"/>
          </a:xfrm>
        </p:spPr>
        <p:txBody>
          <a:bodyPr/>
          <a:lstStyle/>
          <a:p>
            <a:pPr algn="ctr"/>
            <a:r>
              <a:rPr lang="en-US" sz="5000" dirty="0"/>
              <a:t>Are magnetic fields and outflows aligned in </a:t>
            </a:r>
            <a:r>
              <a:rPr lang="en-US" sz="5000" dirty="0" err="1"/>
              <a:t>protostellar</a:t>
            </a:r>
            <a:r>
              <a:rPr lang="en-US" sz="5000" dirty="0"/>
              <a:t> cores?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496788"/>
            <a:ext cx="7020419" cy="3172656"/>
          </a:xfrm>
        </p:spPr>
        <p:txBody>
          <a:bodyPr>
            <a:normAutofit fontScale="92500" lnSpcReduction="20000"/>
          </a:bodyPr>
          <a:lstStyle/>
          <a:p>
            <a:r>
              <a:rPr lang="en-US" sz="4000" b="1" dirty="0"/>
              <a:t>Chat Hull</a:t>
            </a:r>
          </a:p>
          <a:p>
            <a:r>
              <a:rPr lang="en-US" sz="3100" dirty="0"/>
              <a:t>University of California, </a:t>
            </a:r>
            <a:r>
              <a:rPr lang="en-US" sz="3100" dirty="0" smtClean="0"/>
              <a:t>Berkeley</a:t>
            </a:r>
            <a:endParaRPr lang="en-US" sz="3100" dirty="0"/>
          </a:p>
          <a:p>
            <a:r>
              <a:rPr lang="en-US" dirty="0"/>
              <a:t>Radio Astronomy Laboratory</a:t>
            </a:r>
          </a:p>
          <a:p>
            <a:endParaRPr lang="en-US" sz="1200" dirty="0" smtClean="0"/>
          </a:p>
          <a:p>
            <a:r>
              <a:rPr lang="en-US" sz="2800" dirty="0" smtClean="0"/>
              <a:t>28 September 2013</a:t>
            </a:r>
            <a:endParaRPr lang="en-US" sz="2800" dirty="0"/>
          </a:p>
          <a:p>
            <a:endParaRPr lang="en-US" sz="1200" dirty="0" smtClean="0"/>
          </a:p>
          <a:p>
            <a:r>
              <a:rPr lang="en-US" dirty="0" smtClean="0"/>
              <a:t>Academic Exchange Session: Physical Sciences &amp; Mathematics</a:t>
            </a:r>
          </a:p>
          <a:p>
            <a:r>
              <a:rPr lang="en-US" dirty="0" smtClean="0"/>
              <a:t>2013 Conference of Ford Fellows</a:t>
            </a:r>
          </a:p>
          <a:p>
            <a:r>
              <a:rPr lang="en-US" dirty="0" smtClean="0"/>
              <a:t>Washington, D.C.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819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9681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79352" y="862331"/>
            <a:ext cx="4836086" cy="546918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UC Berkeley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  <a:latin typeface="Garamond"/>
              </a:rPr>
              <a:t>Chat Hull (PI),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Mel Wright, Carl Heiles, Geoff Bower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University of Maryland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Marc Pound, Alberto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Bolatto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Katherine Jameson,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Lee Mundy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Caltech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Thushara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Pillai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John Carpenter, James Lamb,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Nikolaus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Volgenau</a:t>
            </a:r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University of Illinois, Urbana-Champagne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Leslie Looney, Dick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Crutcher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Nick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Hakobian</a:t>
            </a:r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Other</a:t>
            </a:r>
          </a:p>
          <a:p>
            <a:pPr marL="274320" lvl="1" indent="0" algn="just">
              <a:buClr>
                <a:srgbClr val="93A299"/>
              </a:buClr>
              <a:buNone/>
            </a:pPr>
            <a:r>
              <a:rPr lang="en-US" dirty="0">
                <a:solidFill>
                  <a:srgbClr val="292934"/>
                </a:solidFill>
                <a:latin typeface="Garamond"/>
              </a:rPr>
              <a:t>Dan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Marrone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(Arizona), Meredith Hughes (Wesleyan)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John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Vaillancourt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&amp;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Göran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Sandell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(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USRA-SOFIA), John Tobin (NRAO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), </a:t>
            </a:r>
            <a:r>
              <a:rPr lang="en-US" dirty="0">
                <a:solidFill>
                  <a:srgbClr val="292934"/>
                </a:solidFill>
              </a:rPr>
              <a:t>Ian Stephens (BU</a:t>
            </a:r>
            <a:r>
              <a:rPr lang="en-US" dirty="0" smtClean="0">
                <a:solidFill>
                  <a:srgbClr val="292934"/>
                </a:solidFill>
              </a:rPr>
              <a:t>), Jason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Fiege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&amp; Erica Franzmann (Manitoba), Martin Houde (UWO, Caltech), Brenda Matthews (NRC-CNRC),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Woojin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Kwon (SRON)</a:t>
            </a:r>
          </a:p>
          <a:p>
            <a:pPr>
              <a:buClr>
                <a:srgbClr val="93A299"/>
              </a:buClr>
            </a:pP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" y="6314503"/>
            <a:ext cx="547451" cy="54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587" y="6299465"/>
            <a:ext cx="604750" cy="558789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14" y="6328809"/>
            <a:ext cx="674030" cy="498783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943" y="6358538"/>
            <a:ext cx="789165" cy="480500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" y="6304342"/>
            <a:ext cx="543773" cy="543773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737" y="6316557"/>
            <a:ext cx="618187" cy="529262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39" y="6286579"/>
            <a:ext cx="558788" cy="558788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68" y="6284023"/>
            <a:ext cx="419841" cy="543773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185695" y="6322855"/>
            <a:ext cx="490911" cy="58883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6538789" y="6314214"/>
            <a:ext cx="637632" cy="543719"/>
          </a:xfrm>
          <a:prstGeom prst="rect">
            <a:avLst/>
          </a:prstGeom>
        </p:spPr>
      </p:pic>
      <p:pic>
        <p:nvPicPr>
          <p:cNvPr id="3" name="Picture 2" descr="wes_sea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618" y="6313586"/>
            <a:ext cx="471259" cy="525454"/>
          </a:xfrm>
          <a:prstGeom prst="rect">
            <a:avLst/>
          </a:prstGeom>
        </p:spPr>
      </p:pic>
      <p:pic>
        <p:nvPicPr>
          <p:cNvPr id="4" name="Picture 3" descr="NRAO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166" y="6296374"/>
            <a:ext cx="406679" cy="529918"/>
          </a:xfrm>
          <a:prstGeom prst="rect">
            <a:avLst/>
          </a:prstGeom>
        </p:spPr>
      </p:pic>
      <p:pic>
        <p:nvPicPr>
          <p:cNvPr id="13" name="Picture 12" descr="umd-ball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81" y="6268395"/>
            <a:ext cx="578217" cy="578217"/>
          </a:xfrm>
          <a:prstGeom prst="rect">
            <a:avLst/>
          </a:prstGeom>
        </p:spPr>
      </p:pic>
      <p:pic>
        <p:nvPicPr>
          <p:cNvPr id="9" name="Picture 8" descr="bu_seal.jp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8" r="20572"/>
          <a:stretch/>
        </p:blipFill>
        <p:spPr>
          <a:xfrm>
            <a:off x="2945533" y="6268637"/>
            <a:ext cx="554825" cy="570401"/>
          </a:xfrm>
          <a:prstGeom prst="rect">
            <a:avLst/>
          </a:prstGeom>
        </p:spPr>
      </p:pic>
      <p:pic>
        <p:nvPicPr>
          <p:cNvPr id="18" name="Picture 17" descr="sron_logo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23" y="6310727"/>
            <a:ext cx="606777" cy="6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53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507177"/>
            <a:ext cx="8771466" cy="520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 smtClean="0"/>
              <a:t>37 sources</a:t>
            </a:r>
            <a:endParaRPr lang="en-US" sz="2600" dirty="0" smtClean="0"/>
          </a:p>
          <a:p>
            <a:pPr marL="274320" lvl="1" indent="0" algn="ctr">
              <a:buNone/>
            </a:pPr>
            <a:r>
              <a:rPr lang="en-US" sz="2600" dirty="0" smtClean="0"/>
              <a:t>Largest</a:t>
            </a:r>
            <a:r>
              <a:rPr lang="en-US" sz="2600" dirty="0"/>
              <a:t> </a:t>
            </a:r>
            <a:r>
              <a:rPr lang="en-US" sz="2600" dirty="0" smtClean="0"/>
              <a:t>survey of star-forming cores to date</a:t>
            </a:r>
          </a:p>
          <a:p>
            <a:pPr marL="274320" lvl="1" indent="0" algn="ctr">
              <a:buNone/>
            </a:pPr>
            <a:endParaRPr lang="en-US" sz="2600" i="1" dirty="0" smtClean="0"/>
          </a:p>
          <a:p>
            <a:pPr marL="0" indent="0" algn="ctr">
              <a:buNone/>
            </a:pPr>
            <a:r>
              <a:rPr lang="en-US" sz="2600" b="1" dirty="0" smtClean="0"/>
              <a:t>&gt;500 observing hours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 smtClean="0"/>
              <a:t>CARMA C, D, &amp; E arrays</a:t>
            </a:r>
          </a:p>
          <a:p>
            <a:pPr marL="0" indent="0" algn="ctr">
              <a:buNone/>
            </a:pPr>
            <a:endParaRPr lang="en-US" sz="2600" b="1" dirty="0" smtClean="0"/>
          </a:p>
          <a:p>
            <a:pPr marL="0" indent="0" algn="ctr">
              <a:buNone/>
            </a:pPr>
            <a:r>
              <a:rPr lang="en-US" sz="2600" b="1" dirty="0" smtClean="0"/>
              <a:t>1 </a:t>
            </a:r>
            <a:r>
              <a:rPr lang="en-US" sz="2600" b="1" dirty="0"/>
              <a:t>– </a:t>
            </a:r>
            <a:r>
              <a:rPr lang="en-US" sz="2600" b="1" dirty="0" smtClean="0"/>
              <a:t>4</a:t>
            </a:r>
            <a:r>
              <a:rPr lang="en-US" sz="2600" b="1" i="1" dirty="0" smtClean="0"/>
              <a:t>" </a:t>
            </a:r>
            <a:r>
              <a:rPr lang="en-US" sz="2600" b="1" dirty="0" smtClean="0"/>
              <a:t>resolution</a:t>
            </a:r>
            <a:endParaRPr lang="en-US" sz="2600" i="1" dirty="0"/>
          </a:p>
          <a:p>
            <a:pPr marL="0" indent="0" algn="ctr">
              <a:buNone/>
            </a:pPr>
            <a:r>
              <a:rPr lang="en-US" sz="2600" dirty="0" smtClean="0"/>
              <a:t>10⨉ higher resolution than CSO</a:t>
            </a:r>
            <a:r>
              <a:rPr lang="en-US" sz="2600" dirty="0"/>
              <a:t> </a:t>
            </a:r>
            <a:r>
              <a:rPr lang="en-US" sz="2600" dirty="0" smtClean="0"/>
              <a:t>&amp; JCMT</a:t>
            </a:r>
          </a:p>
          <a:p>
            <a:pPr marL="0" indent="0" algn="ctr">
              <a:buNone/>
            </a:pPr>
            <a:r>
              <a:rPr lang="en-US" sz="2600" dirty="0" smtClean="0"/>
              <a:t>Probes intermediate region between ~0.1 pc (single-dish) </a:t>
            </a:r>
          </a:p>
          <a:p>
            <a:pPr marL="0" indent="0" algn="ctr">
              <a:buNone/>
            </a:pPr>
            <a:r>
              <a:rPr lang="en-US" sz="2600" dirty="0" smtClean="0"/>
              <a:t>and ~100 AU (ALMA)</a:t>
            </a:r>
          </a:p>
        </p:txBody>
      </p:sp>
    </p:spTree>
    <p:extLst>
      <p:ext uri="{BB962C8B-B14F-4D97-AF65-F5344CB8AC3E}">
        <p14:creationId xmlns:p14="http://schemas.microsoft.com/office/powerpoint/2010/main" val="225666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5" y="942601"/>
            <a:ext cx="5719333" cy="5719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65389" y="1185344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L1157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2183" y="6504202"/>
            <a:ext cx="396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</a:rPr>
              <a:t>See also: Stephens+ 2013, </a:t>
            </a:r>
            <a:r>
              <a:rPr lang="en-US" dirty="0" err="1" smtClean="0">
                <a:solidFill>
                  <a:srgbClr val="292934"/>
                </a:solidFill>
              </a:rPr>
              <a:t>ApJL</a:t>
            </a:r>
            <a:r>
              <a:rPr lang="en-US" dirty="0" smtClean="0">
                <a:solidFill>
                  <a:srgbClr val="292934"/>
                </a:solidFill>
              </a:rPr>
              <a:t>, 769, L15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grpSp>
        <p:nvGrpSpPr>
          <p:cNvPr id="7" name="Group 6"/>
          <p:cNvGrpSpPr/>
          <p:nvPr/>
        </p:nvGrpSpPr>
        <p:grpSpPr>
          <a:xfrm rot="5400000">
            <a:off x="1153369" y="5987859"/>
            <a:ext cx="511225" cy="579291"/>
            <a:chOff x="288642" y="6448293"/>
            <a:chExt cx="511831" cy="579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310535" y="6537647"/>
              <a:ext cx="579291" cy="40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aramond"/>
                  <a:cs typeface="Garamond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97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1572"/>
            <a:ext cx="9363364" cy="9363364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3" name="TextBox 2"/>
          <p:cNvSpPr txBox="1"/>
          <p:nvPr/>
        </p:nvSpPr>
        <p:spPr>
          <a:xfrm>
            <a:off x="6579188" y="6420308"/>
            <a:ext cx="277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Credit: Bill Saxton</a:t>
            </a:r>
            <a:r>
              <a:rPr lang="en-US" dirty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aramond"/>
                <a:cs typeface="Garamond"/>
              </a:rPr>
              <a:t>CfA</a:t>
            </a:r>
            <a:endParaRPr lang="en-US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4324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0" y="1772048"/>
            <a:ext cx="4618650" cy="4618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NGC 1333-IRAS 4A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60" y="1772048"/>
            <a:ext cx="4618649" cy="46186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83093" y="1375762"/>
            <a:ext cx="295563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000000"/>
                </a:solidFill>
                <a:cs typeface="Garamond"/>
              </a:rPr>
              <a:t>NGC 1333-IRAS </a:t>
            </a:r>
            <a:r>
              <a:rPr lang="en-US" sz="2400" b="1" dirty="0" smtClean="0">
                <a:solidFill>
                  <a:srgbClr val="000000"/>
                </a:solidFill>
                <a:cs typeface="Garamond"/>
              </a:rPr>
              <a:t>4B</a:t>
            </a:r>
            <a:endParaRPr lang="en-US" sz="2400" b="1" dirty="0">
              <a:solidFill>
                <a:srgbClr val="000000"/>
              </a:solidFill>
              <a:cs typeface="Garamon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8556" y="6491704"/>
            <a:ext cx="600815" cy="400110"/>
            <a:chOff x="288642" y="6537884"/>
            <a:chExt cx="601527" cy="40011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aramond"/>
                  <a:cs typeface="Garamond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62381" y="6487148"/>
            <a:ext cx="600046" cy="400110"/>
            <a:chOff x="207827" y="6537884"/>
            <a:chExt cx="682342" cy="40011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07827" y="6541715"/>
              <a:ext cx="601527" cy="45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07827" y="6537884"/>
              <a:ext cx="682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2″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411050" y="1924162"/>
            <a:ext cx="75928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cs typeface="Garamond"/>
              </a:rPr>
              <a:t>4B</a:t>
            </a:r>
            <a:endParaRPr lang="en-US" sz="2400" b="1" dirty="0">
              <a:solidFill>
                <a:srgbClr val="000000"/>
              </a:solidFill>
              <a:cs typeface="Garamon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91359" y="3036117"/>
            <a:ext cx="75928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cs typeface="Garamond"/>
              </a:rPr>
              <a:t>4B2</a:t>
            </a:r>
            <a:endParaRPr lang="en-US" sz="2400" b="1" dirty="0">
              <a:solidFill>
                <a:srgbClr val="000000"/>
              </a:solidFill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14535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74" y="1778646"/>
            <a:ext cx="4626862" cy="462686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83093" y="1375762"/>
            <a:ext cx="295563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NGC 1333-IRAS 2A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9937" y="6491704"/>
            <a:ext cx="578080" cy="400110"/>
            <a:chOff x="216566" y="6537884"/>
            <a:chExt cx="673604" cy="40011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16566" y="6537884"/>
              <a:ext cx="6736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aramond"/>
                  <a:cs typeface="Garamond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95713" y="6491704"/>
            <a:ext cx="710540" cy="400110"/>
            <a:chOff x="288642" y="6537884"/>
            <a:chExt cx="601527" cy="40011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3" y="1778646"/>
            <a:ext cx="4624510" cy="46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57" y="1016682"/>
            <a:ext cx="5729948" cy="5729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5617" y="1223435"/>
            <a:ext cx="2647449" cy="605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>
                <a:solidFill>
                  <a:srgbClr val="000000"/>
                </a:solidFill>
                <a:latin typeface="Garamond"/>
                <a:cs typeface="Garamond"/>
              </a:rPr>
              <a:t>Ser-emb</a:t>
            </a:r>
            <a:r>
              <a:rPr lang="en-US" sz="2400" b="1" dirty="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8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grpSp>
        <p:nvGrpSpPr>
          <p:cNvPr id="6" name="Group 5"/>
          <p:cNvGrpSpPr/>
          <p:nvPr/>
        </p:nvGrpSpPr>
        <p:grpSpPr>
          <a:xfrm rot="5400000">
            <a:off x="1112341" y="6125589"/>
            <a:ext cx="505263" cy="551859"/>
            <a:chOff x="288642" y="6448293"/>
            <a:chExt cx="534547" cy="579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16200000">
              <a:off x="321893" y="6526289"/>
              <a:ext cx="579291" cy="423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11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79" y="390515"/>
            <a:ext cx="7419063" cy="5755816"/>
            <a:chOff x="-103715" y="308876"/>
            <a:chExt cx="7419063" cy="57558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1" b="5407"/>
            <a:stretch/>
          </p:blipFill>
          <p:spPr>
            <a:xfrm>
              <a:off x="321869" y="655573"/>
              <a:ext cx="6993479" cy="536735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661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CDF</a:t>
              </a:r>
              <a:endParaRPr lang="en-US" sz="22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49363" y="700668"/>
            <a:ext cx="3768340" cy="923330"/>
            <a:chOff x="5349363" y="700668"/>
            <a:chExt cx="3768340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700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aligned within a 20º cone (tightly aligned)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49363" y="914400"/>
              <a:ext cx="1403882" cy="52868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5280" y="2085108"/>
            <a:ext cx="3702423" cy="923330"/>
            <a:chOff x="5415280" y="2247668"/>
            <a:chExt cx="370242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15280" y="247904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247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are randomly oriented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762044" y="4676473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KS-test results: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20º cone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ruled out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( p-value ~ 10</a:t>
            </a:r>
            <a:r>
              <a:rPr lang="en-US" baseline="30000" dirty="0" smtClean="0">
                <a:solidFill>
                  <a:srgbClr val="292934"/>
                </a:solidFill>
                <a:latin typeface="Garamond"/>
              </a:rPr>
              <a:t>-15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)</a:t>
            </a:r>
          </a:p>
          <a:p>
            <a:pPr marL="285750" indent="-285750" defTabSz="914400">
              <a:buFont typeface="Arial"/>
              <a:buChar char="•"/>
            </a:pPr>
            <a:endParaRPr lang="en-US" sz="1000" dirty="0">
              <a:solidFill>
                <a:srgbClr val="292934"/>
              </a:solidFill>
              <a:latin typeface="Garamond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Misaligned ( 0.33 ) and random ( 0.33 ) cannot be ruled out</a:t>
            </a:r>
          </a:p>
          <a:p>
            <a:pPr defTabSz="914400"/>
            <a:r>
              <a:rPr lang="en-US" dirty="0">
                <a:solidFill>
                  <a:srgbClr val="292934"/>
                </a:solidFill>
                <a:latin typeface="Garamond"/>
              </a:rPr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29043" y="3210560"/>
            <a:ext cx="3794637" cy="1412434"/>
            <a:chOff x="5323066" y="488563"/>
            <a:chExt cx="3794637" cy="1412434"/>
          </a:xfrm>
        </p:grpSpPr>
        <p:sp>
          <p:nvSpPr>
            <p:cNvPr id="18" name="TextBox 17"/>
            <p:cNvSpPr txBox="1"/>
            <p:nvPr/>
          </p:nvSpPr>
          <p:spPr>
            <a:xfrm>
              <a:off x="6732925" y="700668"/>
              <a:ext cx="23847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aligned between 70–90º (preferentially misaligned)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323066" y="488563"/>
              <a:ext cx="1409860" cy="507117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3735205" y="5164381"/>
            <a:ext cx="32575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292934"/>
                </a:solidFill>
              </a:rPr>
              <a:t>Hull+ </a:t>
            </a:r>
            <a:r>
              <a:rPr lang="en-US" dirty="0" smtClean="0">
                <a:solidFill>
                  <a:srgbClr val="292934"/>
                </a:solidFill>
              </a:rPr>
              <a:t>2013a, ApJ, 768, 159</a:t>
            </a:r>
          </a:p>
          <a:p>
            <a:pPr algn="ctr" defTabSz="914400"/>
            <a:r>
              <a:rPr lang="en-US" sz="1500" dirty="0" smtClean="0">
                <a:solidFill>
                  <a:srgbClr val="292934"/>
                </a:solidFill>
              </a:rPr>
              <a:t>(plot updated Aug ‘13)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61741" y="6052486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outflow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225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032" y="474080"/>
            <a:ext cx="8873079" cy="6506432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r>
              <a:rPr lang="en-US" sz="3400" dirty="0" smtClean="0"/>
              <a:t>B-fields are either </a:t>
            </a:r>
            <a:r>
              <a:rPr lang="en-US" sz="3400" b="1" dirty="0" smtClean="0"/>
              <a:t>preferentially misaligned</a:t>
            </a:r>
            <a:r>
              <a:rPr lang="en-US" sz="3400" dirty="0" smtClean="0"/>
              <a:t> (perp.) or</a:t>
            </a:r>
            <a:r>
              <a:rPr lang="en-US" sz="3400" b="1" dirty="0" smtClean="0"/>
              <a:t> randomly </a:t>
            </a:r>
            <a:r>
              <a:rPr lang="en-US" sz="3400" b="1" dirty="0"/>
              <a:t>aligned </a:t>
            </a:r>
            <a:r>
              <a:rPr lang="en-US" sz="3400" dirty="0" smtClean="0"/>
              <a:t>with respect to outflows at the ~1000 AU scale</a:t>
            </a:r>
          </a:p>
          <a:p>
            <a:pPr lvl="1"/>
            <a:r>
              <a:rPr lang="en-US" sz="3000" dirty="0" smtClean="0"/>
              <a:t>Thus, </a:t>
            </a:r>
            <a:r>
              <a:rPr lang="en-US" sz="3000" dirty="0" err="1" smtClean="0"/>
              <a:t>circumstellar</a:t>
            </a:r>
            <a:r>
              <a:rPr lang="en-US" sz="3000" dirty="0" smtClean="0"/>
              <a:t> disks are misaligned with fields in the cores from which they formed</a:t>
            </a:r>
            <a:r>
              <a:rPr lang="en-US" sz="3000" dirty="0"/>
              <a:t/>
            </a:r>
            <a:br>
              <a:rPr lang="en-US" sz="3000" dirty="0"/>
            </a:br>
            <a:endParaRPr lang="en-US" sz="3400" dirty="0" smtClean="0"/>
          </a:p>
          <a:p>
            <a:r>
              <a:rPr lang="en-US" sz="3400" dirty="0" smtClean="0"/>
              <a:t>Questions:</a:t>
            </a:r>
          </a:p>
          <a:p>
            <a:pPr lvl="1"/>
            <a:r>
              <a:rPr lang="en-US" sz="3000" dirty="0" smtClean="0"/>
              <a:t>Why are B-fields and outflows randomly aligned?</a:t>
            </a:r>
          </a:p>
          <a:p>
            <a:pPr lvl="1"/>
            <a:r>
              <a:rPr lang="en-US" sz="3000" dirty="0" smtClean="0"/>
              <a:t>What will disk-scale B-field measurements show?</a:t>
            </a:r>
            <a:br>
              <a:rPr lang="en-US" sz="3000" dirty="0" smtClean="0"/>
            </a:br>
            <a:endParaRPr lang="en-US" sz="3000" dirty="0" smtClean="0"/>
          </a:p>
          <a:p>
            <a:pPr lvl="1"/>
            <a:endParaRPr lang="en-US" sz="1400" b="1" dirty="0" smtClean="0"/>
          </a:p>
          <a:p>
            <a:r>
              <a:rPr lang="en-US" sz="2800" b="1" dirty="0"/>
              <a:t>TADPOL </a:t>
            </a:r>
            <a:r>
              <a:rPr lang="en-US" sz="2800" b="1" dirty="0" smtClean="0"/>
              <a:t>outflows vs. B-fields: </a:t>
            </a:r>
            <a:r>
              <a:rPr lang="en-US" sz="2800" dirty="0">
                <a:hlinkClick r:id="rId3"/>
              </a:rPr>
              <a:t>ApJ, 768, 159</a:t>
            </a:r>
            <a:endParaRPr lang="en-US" sz="2800" dirty="0"/>
          </a:p>
          <a:p>
            <a:r>
              <a:rPr lang="en-US" sz="2800" b="1" dirty="0"/>
              <a:t>TADPOL survey</a:t>
            </a:r>
            <a:r>
              <a:rPr lang="en-US" sz="2800" dirty="0"/>
              <a:t> (CARMA key project): </a:t>
            </a:r>
            <a:r>
              <a:rPr lang="en-US" sz="2800" dirty="0">
                <a:hlinkClick r:id="rId4" action="ppaction://hlinkfile"/>
              </a:rPr>
              <a:t>tadpol.astro.illinois.edu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232" y="213246"/>
            <a:ext cx="8229600" cy="9906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9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Fin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77695" y="213688"/>
            <a:ext cx="6577013" cy="6616700"/>
            <a:chOff x="2384425" y="241300"/>
            <a:chExt cx="6577013" cy="6616700"/>
          </a:xfrm>
        </p:grpSpPr>
        <p:pic>
          <p:nvPicPr>
            <p:cNvPr id="50177" name="Picture 2" descr="peyeyra_pg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4" t="34851" r="13544" b="38467"/>
            <a:stretch>
              <a:fillRect/>
            </a:stretch>
          </p:blipFill>
          <p:spPr bwMode="auto">
            <a:xfrm>
              <a:off x="2384425" y="241300"/>
              <a:ext cx="27336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8" name="Picture 3" descr="peyeyra_pg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0" t="1459" r="1195" b="37662"/>
            <a:stretch>
              <a:fillRect/>
            </a:stretch>
          </p:blipFill>
          <p:spPr bwMode="auto">
            <a:xfrm>
              <a:off x="4419600" y="1446213"/>
              <a:ext cx="2806700" cy="274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9" name="Picture 4" descr="peyeyra_pg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5" t="1471" b="43510"/>
            <a:stretch>
              <a:fillRect/>
            </a:stretch>
          </p:blipFill>
          <p:spPr bwMode="auto">
            <a:xfrm>
              <a:off x="6173788" y="4156075"/>
              <a:ext cx="2787650" cy="270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0180" name="Picture 5" descr="peyeyra_pg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" r="52248" b="62622"/>
          <a:stretch>
            <a:fillRect/>
          </a:stretch>
        </p:blipFill>
        <p:spPr bwMode="auto">
          <a:xfrm>
            <a:off x="366105" y="2260600"/>
            <a:ext cx="4114800" cy="397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1392" y="6165083"/>
            <a:ext cx="372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err="1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Pereyra</a:t>
            </a:r>
            <a:r>
              <a:rPr lang="en-US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Magalhães</a:t>
            </a:r>
            <a:r>
              <a:rPr lang="en-US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 2004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02300" y="228600"/>
            <a:ext cx="2819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dirty="0" smtClean="0">
                <a:solidFill>
                  <a:srgbClr val="D2533C"/>
                </a:solidFill>
                <a:latin typeface="Garamond"/>
                <a:ea typeface="ＭＳ Ｐゴシック"/>
              </a:rPr>
              <a:t>Large-scale: ordered fields</a:t>
            </a:r>
            <a:endParaRPr lang="en-US" dirty="0">
              <a:solidFill>
                <a:srgbClr val="D2533C"/>
              </a:solidFill>
              <a:latin typeface="Garamond"/>
              <a:ea typeface="ＭＳ Ｐゴシック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2483" y="2349500"/>
            <a:ext cx="369332" cy="3746500"/>
            <a:chOff x="121762" y="2349500"/>
            <a:chExt cx="369332" cy="374650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443962" y="2349500"/>
              <a:ext cx="1" cy="374650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5400000">
              <a:off x="-52670" y="4067360"/>
              <a:ext cx="718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000000"/>
                  </a:solidFill>
                  <a:latin typeface="Garamond"/>
                  <a:ea typeface="ＭＳ Ｐゴシック"/>
                  <a:cs typeface="Garamond"/>
                </a:rPr>
                <a:t>10 pc</a:t>
              </a:r>
              <a:endParaRPr lang="en-US" b="1" dirty="0">
                <a:solidFill>
                  <a:srgbClr val="000000"/>
                </a:solidFill>
                <a:latin typeface="Garamond"/>
                <a:ea typeface="ＭＳ Ｐゴシック"/>
                <a:cs typeface="Garamond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rot="3150380">
            <a:off x="5323925" y="6025578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000000"/>
                  </a:solidFill>
                  <a:latin typeface="Times New Roman"/>
                  <a:ea typeface="ＭＳ Ｐゴシック"/>
                </a:rPr>
                <a:t>E,B</a:t>
              </a:r>
              <a:endParaRPr lang="en-US" sz="1600" b="1" dirty="0">
                <a:solidFill>
                  <a:srgbClr val="000000"/>
                </a:solidFill>
                <a:latin typeface="Times New Roman"/>
                <a:ea typeface="ＭＳ Ｐゴシック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294310" y="1844069"/>
            <a:ext cx="372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err="1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Musca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 dark cloud</a:t>
            </a:r>
            <a:endParaRPr lang="en-US" sz="2400" dirty="0">
              <a:solidFill>
                <a:srgbClr val="000000"/>
              </a:solidFill>
              <a:latin typeface="Garamond"/>
              <a:ea typeface="ＭＳ Ｐゴシック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1608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puccino-smile-1440x900.jpg"/>
          <p:cNvPicPr>
            <a:picLocks noChangeAspect="1"/>
          </p:cNvPicPr>
          <p:nvPr/>
        </p:nvPicPr>
        <p:blipFill>
          <a:blip r:embed="rId2"/>
          <a:srcRect l="11290"/>
          <a:stretch>
            <a:fillRect/>
          </a:stretch>
        </p:blipFill>
        <p:spPr>
          <a:xfrm>
            <a:off x="4495800" y="1676400"/>
            <a:ext cx="4191000" cy="295275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1110" y="448734"/>
            <a:ext cx="9144000" cy="990600"/>
          </a:xfrm>
        </p:spPr>
        <p:txBody>
          <a:bodyPr>
            <a:noAutofit/>
          </a:bodyPr>
          <a:lstStyle/>
          <a:p>
            <a:r>
              <a:rPr lang="en-US" sz="3600" dirty="0"/>
              <a:t>W</a:t>
            </a:r>
            <a:r>
              <a:rPr lang="en-US" sz="3600" dirty="0" smtClean="0"/>
              <a:t>hat is the role of magnetic fields in star formation?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5879812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</a:t>
            </a:r>
            <a:r>
              <a:rPr lang="en-US" sz="3200" dirty="0" smtClean="0"/>
              <a:t>undamental?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724400" y="5387370"/>
            <a:ext cx="3657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</a:t>
            </a:r>
            <a:r>
              <a:rPr lang="en-US" sz="3200" dirty="0" smtClean="0"/>
              <a:t>othing but a smiley face in the froth?</a:t>
            </a:r>
            <a:endParaRPr lang="en-US" sz="3200" dirty="0"/>
          </a:p>
        </p:txBody>
      </p:sp>
      <p:pic>
        <p:nvPicPr>
          <p:cNvPr id="10" name="Picture 9" descr="Ind10.jpg"/>
          <p:cNvPicPr>
            <a:picLocks noChangeAspect="1"/>
          </p:cNvPicPr>
          <p:nvPr/>
        </p:nvPicPr>
        <p:blipFill>
          <a:blip r:embed="rId3"/>
          <a:srcRect t="6270" b="9529"/>
          <a:stretch>
            <a:fillRect/>
          </a:stretch>
        </p:blipFill>
        <p:spPr>
          <a:xfrm>
            <a:off x="493603" y="1676400"/>
            <a:ext cx="3621197" cy="40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9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63337" y="6420308"/>
            <a:ext cx="277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Credit: Bill Saxton</a:t>
            </a:r>
            <a:r>
              <a:rPr lang="en-US" dirty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aramond"/>
                <a:cs typeface="Garamond"/>
              </a:rPr>
              <a:t>CfA</a:t>
            </a:r>
            <a:endParaRPr lang="en-US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48349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Girart</a:t>
            </a:r>
            <a:r>
              <a:rPr lang="en-US" dirty="0" smtClean="0"/>
              <a:t>+ 2006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Rao</a:t>
            </a:r>
            <a:r>
              <a:rPr lang="en-US" dirty="0" smtClean="0"/>
              <a:t>+ 2009</a:t>
            </a:r>
            <a:endParaRPr lang="en-US" dirty="0"/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Outflow</a:t>
            </a:r>
            <a:endParaRPr lang="en-US" sz="2400" dirty="0"/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B-field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IRAS 16293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530272" y="1759518"/>
            <a:ext cx="275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NGC 1333-IRAS 4A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10850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23" grpId="0" animBg="1"/>
      <p:bldP spid="14" grpId="0" animBg="1"/>
      <p:bldP spid="29" grpId="0"/>
      <p:bldP spid="15" grpId="0" animBg="1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ombined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0" y="3588128"/>
            <a:ext cx="5205560" cy="32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6 ⨯10-m, 9 ⨯ 6-m,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Observations at 1 cm, 3 mm, and </a:t>
            </a:r>
            <a:r>
              <a:rPr lang="en-US" sz="2800" b="1" dirty="0" smtClean="0">
                <a:latin typeface="Garamond"/>
              </a:rPr>
              <a:t>1 mm (polarization!)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aramon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5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346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10103" y="1898499"/>
            <a:ext cx="2362200" cy="8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Garamond"/>
                <a:cs typeface="Garamond"/>
              </a:rPr>
              <a:t>Orthomode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 transducer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395" y="1378096"/>
            <a:ext cx="3048000" cy="46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SIS mixers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1" y="5369536"/>
            <a:ext cx="2209800" cy="148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WBA13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Garamond"/>
                <a:cs typeface="Garamond"/>
              </a:rPr>
              <a:t>I.F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. amplifiers (1-9 GHz</a:t>
            </a:r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aramond"/>
                  <a:cs typeface="Garamond"/>
                </a:rPr>
                <a:t>1 inch</a:t>
              </a:r>
              <a:endParaRPr lang="en-US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7609481" y="6538670"/>
            <a:ext cx="15457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sz="1200" dirty="0" smtClean="0">
                <a:solidFill>
                  <a:srgbClr val="000000"/>
                </a:solidFill>
                <a:latin typeface="Garamond"/>
                <a:cs typeface="Garamond"/>
              </a:rPr>
              <a:t>Credit: Dick </a:t>
            </a:r>
            <a:r>
              <a:rPr lang="en-US" sz="1200" dirty="0" err="1" smtClean="0">
                <a:solidFill>
                  <a:srgbClr val="000000"/>
                </a:solidFill>
                <a:latin typeface="Garamond"/>
                <a:cs typeface="Garamond"/>
              </a:rPr>
              <a:t>Plambeck</a:t>
            </a:r>
            <a:endParaRPr lang="en-US" sz="12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5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Girart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+ 2006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Rao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Outflow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B-field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92934"/>
                </a:solidFill>
                <a:latin typeface="Garamond"/>
              </a:rPr>
              <a:t>IRAS 16293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30272" y="1759518"/>
            <a:ext cx="275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Garamond"/>
              </a:rPr>
              <a:t>NGC 1333-IRAS 4A</a:t>
            </a:r>
            <a:endParaRPr lang="en-US" sz="2400" b="1" dirty="0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6813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71856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9800</TotalTime>
  <Words>1366</Words>
  <Application>Microsoft Macintosh PowerPoint</Application>
  <PresentationFormat>On-screen Show (4:3)</PresentationFormat>
  <Paragraphs>194</Paragraphs>
  <Slides>19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Clarity</vt:lpstr>
      <vt:lpstr>6_Office Theme</vt:lpstr>
      <vt:lpstr>1_Default Design</vt:lpstr>
      <vt:lpstr>2_Clarity</vt:lpstr>
      <vt:lpstr>3_Clarity</vt:lpstr>
      <vt:lpstr>5_Clarity</vt:lpstr>
      <vt:lpstr>Are magnetic fields and outflows aligned in protostellar cores?</vt:lpstr>
      <vt:lpstr>PowerPoint Presentation</vt:lpstr>
      <vt:lpstr>What is the role of magnetic fields in star formation?</vt:lpstr>
      <vt:lpstr>PowerPoint Presentation</vt:lpstr>
      <vt:lpstr>PowerPoint Presentation</vt:lpstr>
      <vt:lpstr>CARMA Combined Array for Research in Millimeter-wave Astronomy      Consortium: Berkeley, Caltech, Illinois, Maryland, Chicago </vt:lpstr>
      <vt:lpstr>1 mm dual-polarization receivers</vt:lpstr>
      <vt:lpstr>PowerPoint Presentation</vt:lpstr>
      <vt:lpstr>TADPOL survey</vt:lpstr>
      <vt:lpstr>TADPOL collaboration</vt:lpstr>
      <vt:lpstr>TADPOL survey</vt:lpstr>
      <vt:lpstr>TADPOL results</vt:lpstr>
      <vt:lpstr>PowerPoint Presentation</vt:lpstr>
      <vt:lpstr>PowerPoint Presentation</vt:lpstr>
      <vt:lpstr>PowerPoint Presentation</vt:lpstr>
      <vt:lpstr>TADPOL results</vt:lpstr>
      <vt:lpstr>Outflow vs. B-field: distribution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Hull</dc:creator>
  <cp:lastModifiedBy>Charles Hull</cp:lastModifiedBy>
  <cp:revision>385</cp:revision>
  <dcterms:created xsi:type="dcterms:W3CDTF">2010-11-26T18:30:23Z</dcterms:created>
  <dcterms:modified xsi:type="dcterms:W3CDTF">2013-09-19T21:47:39Z</dcterms:modified>
</cp:coreProperties>
</file>